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Robo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10.jpg>
</file>

<file path=ppt/media/image11.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10cdbf527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10cdbf527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c8cf3fbf0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c8cf3fbf0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0c8cf3fbf0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0c8cf3fbf0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666666"/>
                </a:solidFill>
                <a:latin typeface="Raleway"/>
                <a:ea typeface="Raleway"/>
                <a:cs typeface="Raleway"/>
                <a:sym typeface="Raleway"/>
              </a:rPr>
              <a:t>(The value proposition should concisely convey what customers get out of your product in a short phrase (e.g., stripe.com “Payment infrastructure for the Internet”, evernote: “Remember everything!”)_</a:t>
            </a:r>
            <a:endParaRPr b="1" sz="1288">
              <a:solidFill>
                <a:schemeClr val="dk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t/>
            </a:r>
            <a:endParaRPr b="1" sz="1288">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b="1" lang="en" sz="1288">
                <a:solidFill>
                  <a:schemeClr val="dk1"/>
                </a:solidFill>
                <a:latin typeface="Raleway"/>
                <a:ea typeface="Raleway"/>
                <a:cs typeface="Raleway"/>
                <a:sym typeface="Raleway"/>
              </a:rPr>
              <a:t>Possible names: </a:t>
            </a:r>
            <a:r>
              <a:rPr b="1" lang="en" sz="1288">
                <a:solidFill>
                  <a:schemeClr val="dk1"/>
                </a:solidFill>
                <a:latin typeface="Raleway"/>
                <a:ea typeface="Raleway"/>
                <a:cs typeface="Raleway"/>
                <a:sym typeface="Raleway"/>
              </a:rPr>
              <a:t>benefriend, </a:t>
            </a:r>
            <a:r>
              <a:rPr b="1" lang="en" sz="1255">
                <a:solidFill>
                  <a:schemeClr val="dk1"/>
                </a:solidFill>
                <a:latin typeface="Raleway"/>
                <a:ea typeface="Raleway"/>
                <a:cs typeface="Raleway"/>
                <a:sym typeface="Raleway"/>
              </a:rPr>
              <a:t>entourage, </a:t>
            </a:r>
            <a:r>
              <a:rPr b="1" lang="en" sz="1288">
                <a:solidFill>
                  <a:schemeClr val="dk1"/>
                </a:solidFill>
                <a:latin typeface="Raleway"/>
                <a:ea typeface="Raleway"/>
                <a:cs typeface="Raleway"/>
                <a:sym typeface="Raleway"/>
              </a:rPr>
              <a:t>crew, auxi, uplift, hand, boost, alloy, safety net, </a:t>
            </a:r>
            <a:r>
              <a:rPr b="1" lang="en" sz="1255">
                <a:solidFill>
                  <a:schemeClr val="dk1"/>
                </a:solidFill>
                <a:latin typeface="Raleway"/>
                <a:ea typeface="Raleway"/>
                <a:cs typeface="Raleway"/>
                <a:sym typeface="Raleway"/>
              </a:rPr>
              <a:t>Need a hand, supporters, catalyst, friendly hands  </a:t>
            </a:r>
            <a:endParaRPr b="1" sz="1255">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b="1" sz="1255">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b="1" lang="en" sz="1255">
                <a:solidFill>
                  <a:schemeClr val="dk1"/>
                </a:solidFill>
                <a:latin typeface="Raleway"/>
                <a:ea typeface="Raleway"/>
                <a:cs typeface="Raleway"/>
                <a:sym typeface="Raleway"/>
              </a:rPr>
              <a:t>Possible value props: </a:t>
            </a:r>
            <a:endParaRPr b="1" sz="1255">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1300">
                <a:solidFill>
                  <a:srgbClr val="666666"/>
                </a:solidFill>
                <a:latin typeface="Raleway"/>
                <a:ea typeface="Raleway"/>
                <a:cs typeface="Raleway"/>
                <a:sym typeface="Raleway"/>
              </a:rPr>
              <a:t>Getting the support you need from your network</a:t>
            </a:r>
            <a:endParaRPr sz="1300">
              <a:solidFill>
                <a:srgbClr val="666666"/>
              </a:solidFill>
              <a:latin typeface="Raleway"/>
              <a:ea typeface="Raleway"/>
              <a:cs typeface="Raleway"/>
              <a:sym typeface="Raleway"/>
            </a:endParaRPr>
          </a:p>
          <a:p>
            <a:pPr indent="0" lvl="0" marL="0" rtl="0" algn="l">
              <a:lnSpc>
                <a:spcPct val="115000"/>
              </a:lnSpc>
              <a:spcBef>
                <a:spcPts val="0"/>
              </a:spcBef>
              <a:spcAft>
                <a:spcPts val="0"/>
              </a:spcAft>
              <a:buClr>
                <a:schemeClr val="dk1"/>
              </a:buClr>
              <a:buSzPts val="1100"/>
              <a:buFont typeface="Arial"/>
              <a:buNone/>
            </a:pPr>
            <a:r>
              <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receiving help, removing the burden </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Receiving trusted support, removing the burden</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Empowering those through the masses</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Getting you the support you need without the burden of reaching out.</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Taking the guilt out of asking for help.</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en" sz="1300">
                <a:solidFill>
                  <a:srgbClr val="666666"/>
                </a:solidFill>
                <a:latin typeface="Raleway"/>
                <a:ea typeface="Raleway"/>
                <a:cs typeface="Raleway"/>
                <a:sym typeface="Raleway"/>
              </a:rPr>
              <a:t> by distributing support amongst a network of trusted individuals. </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1200"/>
              </a:spcAft>
              <a:buClr>
                <a:schemeClr val="dk1"/>
              </a:buClr>
              <a:buSzPts val="1100"/>
              <a:buFont typeface="Arial"/>
              <a:buNone/>
            </a:pPr>
            <a:r>
              <a:rPr lang="en" sz="1300">
                <a:solidFill>
                  <a:srgbClr val="666666"/>
                </a:solidFill>
                <a:latin typeface="Raleway"/>
                <a:ea typeface="Raleway"/>
                <a:cs typeface="Raleway"/>
                <a:sym typeface="Raleway"/>
              </a:rPr>
              <a:t> connecting individuals to their support system </a:t>
            </a:r>
            <a:endParaRPr b="1" sz="1255">
              <a:solidFill>
                <a:schemeClr val="dk1"/>
              </a:solidFill>
              <a:latin typeface="Raleway"/>
              <a:ea typeface="Raleway"/>
              <a:cs typeface="Raleway"/>
              <a:sym typeface="Raleway"/>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105b824bf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105b824bf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c8cf3fbf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c8cf3fbf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666666"/>
                </a:solidFill>
                <a:latin typeface="Raleway"/>
                <a:ea typeface="Raleway"/>
                <a:cs typeface="Raleway"/>
                <a:sym typeface="Raleway"/>
              </a:rPr>
              <a:t>Capture the core tasks that your project enables. Together, they should capture the core value prop of your product and address the problem you’re tackling. Label them as simple, medium, and complex</a:t>
            </a:r>
            <a:endParaRPr sz="1300">
              <a:solidFill>
                <a:srgbClr val="666666"/>
              </a:solidFill>
              <a:latin typeface="Raleway"/>
              <a:ea typeface="Raleway"/>
              <a:cs typeface="Raleway"/>
              <a:sym typeface="Raleway"/>
            </a:endParaRPr>
          </a:p>
          <a:p>
            <a:pPr indent="0" lvl="0" marL="0" rtl="0" algn="l">
              <a:lnSpc>
                <a:spcPct val="115000"/>
              </a:lnSpc>
              <a:spcBef>
                <a:spcPts val="1200"/>
              </a:spcBef>
              <a:spcAft>
                <a:spcPts val="1200"/>
              </a:spcAft>
              <a:buClr>
                <a:schemeClr val="dk1"/>
              </a:buClr>
              <a:buSzPts val="1100"/>
              <a:buFont typeface="Arial"/>
              <a:buNone/>
            </a:pPr>
            <a:r>
              <a:rPr lang="en" sz="1300">
                <a:solidFill>
                  <a:srgbClr val="666666"/>
                </a:solidFill>
                <a:latin typeface="Raleway"/>
                <a:ea typeface="Raleway"/>
                <a:cs typeface="Raleway"/>
                <a:sym typeface="Raleway"/>
              </a:rPr>
              <a:t>Describe three to five tasks in moderate detail that users will perform with your top solution ideas. There should be at least one each of simple, moderate, and complex tasks. Note: tasks do not say how to carry out the activity, but instead say what the user is trying to achieve. Focus on user behavior, not features. Label each task as simple, moderate, or complex.</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0c8cf3fbf0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0c8cf3fbf0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c8cf3fbf0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c8cf3fbf0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dcb00bef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dcb00bef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0dcc79f3f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0dcc79f3f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0dcb00bef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0dcb00bef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1183300"/>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900">
                <a:latin typeface="Raleway"/>
                <a:ea typeface="Raleway"/>
                <a:cs typeface="Raleway"/>
                <a:sym typeface="Raleway"/>
              </a:rPr>
              <a:t>The Carpenter Ants</a:t>
            </a:r>
            <a:endParaRPr sz="3900">
              <a:latin typeface="Raleway"/>
              <a:ea typeface="Raleway"/>
              <a:cs typeface="Raleway"/>
              <a:sym typeface="Raleway"/>
            </a:endParaRPr>
          </a:p>
        </p:txBody>
      </p:sp>
      <p:sp>
        <p:nvSpPr>
          <p:cNvPr id="65" name="Google Shape;65;p13"/>
          <p:cNvSpPr txBox="1"/>
          <p:nvPr>
            <p:ph idx="1" type="subTitle"/>
          </p:nvPr>
        </p:nvSpPr>
        <p:spPr>
          <a:xfrm>
            <a:off x="311700" y="1982235"/>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latin typeface="Raleway"/>
                <a:ea typeface="Raleway"/>
                <a:cs typeface="Raleway"/>
                <a:sym typeface="Raleway"/>
              </a:rPr>
              <a:t>Assignment 4</a:t>
            </a:r>
            <a:endParaRPr sz="2000">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Video Link</a:t>
            </a:r>
            <a:endParaRPr/>
          </a:p>
        </p:txBody>
      </p:sp>
      <p:sp>
        <p:nvSpPr>
          <p:cNvPr id="131" name="Google Shape;131;p2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https://youtu.be/-Z4Gzg2Ie-U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50" y="831175"/>
            <a:ext cx="5334900" cy="1244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800">
                <a:latin typeface="Raleway"/>
                <a:ea typeface="Raleway"/>
                <a:cs typeface="Raleway"/>
                <a:sym typeface="Raleway"/>
              </a:rPr>
              <a:t>Thank You</a:t>
            </a:r>
            <a:endParaRPr sz="4800">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SafetyNet</a:t>
            </a:r>
            <a:endParaRPr b="1" sz="1255">
              <a:solidFill>
                <a:srgbClr val="FFFFFF"/>
              </a:solidFill>
              <a:latin typeface="Raleway"/>
              <a:ea typeface="Raleway"/>
              <a:cs typeface="Raleway"/>
              <a:sym typeface="Raleway"/>
            </a:endParaRPr>
          </a:p>
        </p:txBody>
      </p:sp>
      <p:sp>
        <p:nvSpPr>
          <p:cNvPr id="71" name="Google Shape;71;p14"/>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Value Proposition:</a:t>
            </a:r>
            <a:r>
              <a:rPr lang="en">
                <a:latin typeface="Raleway"/>
                <a:ea typeface="Raleway"/>
                <a:cs typeface="Raleway"/>
                <a:sym typeface="Raleway"/>
              </a:rPr>
              <a:t> </a:t>
            </a:r>
            <a:endParaRPr>
              <a:latin typeface="Raleway"/>
              <a:ea typeface="Raleway"/>
              <a:cs typeface="Raleway"/>
              <a:sym typeface="Raleway"/>
            </a:endParaRPr>
          </a:p>
          <a:p>
            <a:pPr indent="0" lvl="0" marL="0" rtl="0" algn="l">
              <a:spcBef>
                <a:spcPts val="1200"/>
              </a:spcBef>
              <a:spcAft>
                <a:spcPts val="0"/>
              </a:spcAft>
              <a:buNone/>
            </a:pPr>
            <a:r>
              <a:t/>
            </a:r>
            <a:endParaRPr>
              <a:latin typeface="Raleway"/>
              <a:ea typeface="Raleway"/>
              <a:cs typeface="Raleway"/>
              <a:sym typeface="Raleway"/>
            </a:endParaRPr>
          </a:p>
          <a:p>
            <a:pPr indent="0" lvl="0" marL="0" rtl="0" algn="l">
              <a:spcBef>
                <a:spcPts val="1200"/>
              </a:spcBef>
              <a:spcAft>
                <a:spcPts val="0"/>
              </a:spcAft>
              <a:buNone/>
            </a:pPr>
            <a:r>
              <a:t/>
            </a:r>
            <a:endParaRPr>
              <a:latin typeface="Raleway"/>
              <a:ea typeface="Raleway"/>
              <a:cs typeface="Raleway"/>
              <a:sym typeface="Raleway"/>
            </a:endParaRPr>
          </a:p>
          <a:p>
            <a:pPr indent="0" lvl="0" marL="0" rtl="0" algn="l">
              <a:spcBef>
                <a:spcPts val="1200"/>
              </a:spcBef>
              <a:spcAft>
                <a:spcPts val="0"/>
              </a:spcAft>
              <a:buNone/>
            </a:pPr>
            <a:r>
              <a:rPr b="1" lang="en" sz="1900">
                <a:latin typeface="Raleway"/>
                <a:ea typeface="Raleway"/>
                <a:cs typeface="Raleway"/>
                <a:sym typeface="Raleway"/>
              </a:rPr>
              <a:t>The support you need, guilt-free. </a:t>
            </a:r>
            <a:endParaRPr b="1" sz="1900">
              <a:latin typeface="Raleway"/>
              <a:ea typeface="Raleway"/>
              <a:cs typeface="Raleway"/>
              <a:sym typeface="Raleway"/>
            </a:endParaRPr>
          </a:p>
          <a:p>
            <a:pPr indent="0" lvl="0" marL="0" rtl="0" algn="l">
              <a:spcBef>
                <a:spcPts val="1200"/>
              </a:spcBef>
              <a:spcAft>
                <a:spcPts val="0"/>
              </a:spcAft>
              <a:buNone/>
            </a:pPr>
            <a:r>
              <a:t/>
            </a:r>
            <a:endParaRPr>
              <a:latin typeface="Raleway"/>
              <a:ea typeface="Raleway"/>
              <a:cs typeface="Raleway"/>
              <a:sym typeface="Raleway"/>
            </a:endParaRPr>
          </a:p>
          <a:p>
            <a:pPr indent="0" lvl="0" marL="0" rtl="0" algn="l">
              <a:spcBef>
                <a:spcPts val="1200"/>
              </a:spcBef>
              <a:spcAft>
                <a:spcPts val="1200"/>
              </a:spcAft>
              <a:buNone/>
            </a:pPr>
            <a:r>
              <a:t/>
            </a:r>
            <a:endParaRPr>
              <a:latin typeface="Raleway"/>
              <a:ea typeface="Raleway"/>
              <a:cs typeface="Raleway"/>
              <a:sym typeface="Raleway"/>
            </a:endParaRPr>
          </a:p>
        </p:txBody>
      </p:sp>
      <p:sp>
        <p:nvSpPr>
          <p:cNvPr id="72" name="Google Shape;72;p14"/>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n">
                <a:latin typeface="Raleway"/>
                <a:ea typeface="Raleway"/>
                <a:cs typeface="Raleway"/>
                <a:sym typeface="Raleway"/>
              </a:rPr>
              <a:t>Solution Overview</a:t>
            </a:r>
            <a:r>
              <a:rPr lang="en">
                <a:latin typeface="Raleway"/>
                <a:ea typeface="Raleway"/>
                <a:cs typeface="Raleway"/>
                <a:sym typeface="Raleway"/>
              </a:rPr>
              <a:t>: </a:t>
            </a:r>
            <a:endParaRPr>
              <a:latin typeface="Raleway"/>
              <a:ea typeface="Raleway"/>
              <a:cs typeface="Raleway"/>
              <a:sym typeface="Raleway"/>
            </a:endParaRPr>
          </a:p>
          <a:p>
            <a:pPr indent="0" lvl="0" marL="0" rtl="0" algn="l">
              <a:spcBef>
                <a:spcPts val="1200"/>
              </a:spcBef>
              <a:spcAft>
                <a:spcPts val="0"/>
              </a:spcAft>
              <a:buNone/>
            </a:pPr>
            <a:r>
              <a:rPr lang="en">
                <a:latin typeface="Raleway"/>
                <a:ea typeface="Raleway"/>
                <a:cs typeface="Raleway"/>
                <a:sym typeface="Raleway"/>
              </a:rPr>
              <a:t>Disabilities often lead to a </a:t>
            </a:r>
            <a:r>
              <a:rPr lang="en">
                <a:latin typeface="Raleway"/>
                <a:ea typeface="Raleway"/>
                <a:cs typeface="Raleway"/>
                <a:sym typeface="Raleway"/>
              </a:rPr>
              <a:t>sense</a:t>
            </a:r>
            <a:r>
              <a:rPr lang="en">
                <a:latin typeface="Raleway"/>
                <a:ea typeface="Raleway"/>
                <a:cs typeface="Raleway"/>
                <a:sym typeface="Raleway"/>
              </a:rPr>
              <a:t> of guilt in asking for help on a daily basis. In order to eliminate this feeling of a burden from the lives of those who need assistance, we introduce </a:t>
            </a:r>
            <a:r>
              <a:rPr b="1" lang="en">
                <a:latin typeface="Raleway"/>
                <a:ea typeface="Raleway"/>
                <a:cs typeface="Raleway"/>
                <a:sym typeface="Raleway"/>
              </a:rPr>
              <a:t>Safety Net</a:t>
            </a:r>
            <a:r>
              <a:rPr lang="en">
                <a:latin typeface="Raleway"/>
                <a:ea typeface="Raleway"/>
                <a:cs typeface="Raleway"/>
                <a:sym typeface="Raleway"/>
              </a:rPr>
              <a:t>, a help-request platform that leverages </a:t>
            </a:r>
            <a:r>
              <a:rPr lang="en">
                <a:latin typeface="Raleway"/>
                <a:ea typeface="Raleway"/>
                <a:cs typeface="Raleway"/>
                <a:sym typeface="Raleway"/>
              </a:rPr>
              <a:t>one's</a:t>
            </a:r>
            <a:r>
              <a:rPr lang="en">
                <a:latin typeface="Raleway"/>
                <a:ea typeface="Raleway"/>
                <a:cs typeface="Raleway"/>
                <a:sym typeface="Raleway"/>
              </a:rPr>
              <a:t> personal, trusted network to decentralize the asking process. Add friends, family, and trusted individuals to your entourage so that next time you need to ask the inevitable, you are supported by the ones you love. Your crew will be notified and see how helpful they’ve been to successfully distribute the deeds for you, leaving you to simply select helpers from your crew.</a:t>
            </a:r>
            <a:endParaRPr>
              <a:latin typeface="Raleway"/>
              <a:ea typeface="Raleway"/>
              <a:cs typeface="Raleway"/>
              <a:sym typeface="Raleway"/>
            </a:endParaRPr>
          </a:p>
          <a:p>
            <a:pPr indent="0" lvl="0" marL="0" rtl="0" algn="l">
              <a:spcBef>
                <a:spcPts val="1200"/>
              </a:spcBef>
              <a:spcAft>
                <a:spcPts val="0"/>
              </a:spcAft>
              <a:buNone/>
            </a:pPr>
            <a:r>
              <a:t/>
            </a:r>
            <a:endParaRPr>
              <a:latin typeface="Raleway"/>
              <a:ea typeface="Raleway"/>
              <a:cs typeface="Raleway"/>
              <a:sym typeface="Raleway"/>
            </a:endParaRPr>
          </a:p>
          <a:p>
            <a:pPr indent="0" lvl="0" marL="0" rtl="0" algn="l">
              <a:spcBef>
                <a:spcPts val="1200"/>
              </a:spcBef>
              <a:spcAft>
                <a:spcPts val="1200"/>
              </a:spcAft>
              <a:buNone/>
            </a:pPr>
            <a:r>
              <a:t/>
            </a:r>
            <a:endParaRPr>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214225"/>
            <a:ext cx="3127500" cy="182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Market Research:</a:t>
            </a:r>
            <a:endParaRPr/>
          </a:p>
          <a:p>
            <a:pPr indent="0" lvl="0" marL="0" rtl="0" algn="l">
              <a:spcBef>
                <a:spcPts val="0"/>
              </a:spcBef>
              <a:spcAft>
                <a:spcPts val="0"/>
              </a:spcAft>
              <a:buNone/>
            </a:pPr>
            <a:r>
              <a:t/>
            </a:r>
            <a:endParaRPr sz="555"/>
          </a:p>
          <a:p>
            <a:pPr indent="0" lvl="0" marL="0" rtl="0" algn="l">
              <a:spcBef>
                <a:spcPts val="0"/>
              </a:spcBef>
              <a:spcAft>
                <a:spcPts val="0"/>
              </a:spcAft>
              <a:buNone/>
            </a:pPr>
            <a:r>
              <a:rPr i="1" lang="en"/>
              <a:t>My Nabes</a:t>
            </a:r>
            <a:endParaRPr i="1"/>
          </a:p>
        </p:txBody>
      </p:sp>
      <p:sp>
        <p:nvSpPr>
          <p:cNvPr id="78" name="Google Shape;78;p15"/>
          <p:cNvSpPr txBox="1"/>
          <p:nvPr>
            <p:ph idx="1" type="body"/>
          </p:nvPr>
        </p:nvSpPr>
        <p:spPr>
          <a:xfrm>
            <a:off x="87450" y="1872175"/>
            <a:ext cx="3576000" cy="3156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i="1" lang="en"/>
              <a:t>Differences:</a:t>
            </a:r>
            <a:endParaRPr b="1" i="1"/>
          </a:p>
          <a:p>
            <a:pPr indent="-298767" lvl="0" marL="457200" rtl="0" algn="l">
              <a:spcBef>
                <a:spcPts val="1200"/>
              </a:spcBef>
              <a:spcAft>
                <a:spcPts val="0"/>
              </a:spcAft>
              <a:buSzPct val="100000"/>
              <a:buChar char="●"/>
            </a:pPr>
            <a:r>
              <a:rPr lang="en"/>
              <a:t>My Nabes focuses on community building by </a:t>
            </a:r>
            <a:r>
              <a:rPr b="1" i="1" lang="en">
                <a:solidFill>
                  <a:schemeClr val="accent3"/>
                </a:solidFill>
              </a:rPr>
              <a:t>location</a:t>
            </a:r>
            <a:r>
              <a:rPr lang="en"/>
              <a:t> (street, neighborhood, nearby neighborhood) while Safety Net focuses on </a:t>
            </a:r>
            <a:r>
              <a:rPr b="1" i="1" lang="en">
                <a:solidFill>
                  <a:schemeClr val="accent3"/>
                </a:solidFill>
              </a:rPr>
              <a:t>trusted relationships</a:t>
            </a:r>
            <a:r>
              <a:rPr lang="en"/>
              <a:t> (family, close friends, etc.)</a:t>
            </a:r>
            <a:endParaRPr/>
          </a:p>
          <a:p>
            <a:pPr indent="-298767" lvl="0" marL="457200" rtl="0" algn="l">
              <a:spcBef>
                <a:spcPts val="0"/>
              </a:spcBef>
              <a:spcAft>
                <a:spcPts val="0"/>
              </a:spcAft>
              <a:buSzPct val="100000"/>
              <a:buChar char="●"/>
            </a:pPr>
            <a:r>
              <a:rPr lang="en"/>
              <a:t>Allowing neighbors to offer help and requiring the individual to message them directly</a:t>
            </a:r>
            <a:endParaRPr/>
          </a:p>
          <a:p>
            <a:pPr indent="0" lvl="0" marL="0" rtl="0" algn="l">
              <a:spcBef>
                <a:spcPts val="1200"/>
              </a:spcBef>
              <a:spcAft>
                <a:spcPts val="0"/>
              </a:spcAft>
              <a:buNone/>
            </a:pPr>
            <a:r>
              <a:rPr b="1" i="1" lang="en" sz="1200"/>
              <a:t>Has/has not worked:</a:t>
            </a:r>
            <a:endParaRPr b="1" i="1" sz="1200"/>
          </a:p>
          <a:p>
            <a:pPr indent="-293370" lvl="0" marL="457200" rtl="0" algn="l">
              <a:spcBef>
                <a:spcPts val="1200"/>
              </a:spcBef>
              <a:spcAft>
                <a:spcPts val="0"/>
              </a:spcAft>
              <a:buSzPct val="100000"/>
              <a:buChar char="●"/>
            </a:pPr>
            <a:r>
              <a:rPr b="1" i="1" lang="en" sz="1200"/>
              <a:t>Has:</a:t>
            </a:r>
            <a:r>
              <a:rPr lang="en" sz="1200"/>
              <a:t> Partnering with government officials so that neighbors can contact their city hall easily (we could do the same for medical professionals and other resources like hot-lines)</a:t>
            </a:r>
            <a:endParaRPr sz="1200"/>
          </a:p>
          <a:p>
            <a:pPr indent="-293370" lvl="0" marL="457200" rtl="0" algn="l">
              <a:spcBef>
                <a:spcPts val="0"/>
              </a:spcBef>
              <a:spcAft>
                <a:spcPts val="0"/>
              </a:spcAft>
              <a:buSzPct val="100000"/>
              <a:buChar char="●"/>
            </a:pPr>
            <a:r>
              <a:rPr b="1" i="1" lang="en" sz="1200"/>
              <a:t>Has not:</a:t>
            </a:r>
            <a:r>
              <a:rPr lang="en" sz="1200"/>
              <a:t> Doesn’t have a large community on the app yet, so the people on the app don’t have many neighbors to reach out to</a:t>
            </a:r>
            <a:endParaRPr sz="1200"/>
          </a:p>
        </p:txBody>
      </p:sp>
      <p:pic>
        <p:nvPicPr>
          <p:cNvPr id="79" name="Google Shape;79;p15"/>
          <p:cNvPicPr preferRelativeResize="0"/>
          <p:nvPr/>
        </p:nvPicPr>
        <p:blipFill>
          <a:blip r:embed="rId3">
            <a:alphaModFix/>
          </a:blip>
          <a:stretch>
            <a:fillRect/>
          </a:stretch>
        </p:blipFill>
        <p:spPr>
          <a:xfrm>
            <a:off x="3991150" y="0"/>
            <a:ext cx="2820650" cy="1473075"/>
          </a:xfrm>
          <a:prstGeom prst="rect">
            <a:avLst/>
          </a:prstGeom>
          <a:noFill/>
          <a:ln>
            <a:noFill/>
          </a:ln>
        </p:spPr>
      </p:pic>
      <p:pic>
        <p:nvPicPr>
          <p:cNvPr id="80" name="Google Shape;80;p15"/>
          <p:cNvPicPr preferRelativeResize="0"/>
          <p:nvPr/>
        </p:nvPicPr>
        <p:blipFill>
          <a:blip r:embed="rId4">
            <a:alphaModFix/>
          </a:blip>
          <a:stretch>
            <a:fillRect/>
          </a:stretch>
        </p:blipFill>
        <p:spPr>
          <a:xfrm>
            <a:off x="3991150" y="1629374"/>
            <a:ext cx="2820650" cy="1506576"/>
          </a:xfrm>
          <a:prstGeom prst="rect">
            <a:avLst/>
          </a:prstGeom>
          <a:noFill/>
          <a:ln>
            <a:noFill/>
          </a:ln>
        </p:spPr>
      </p:pic>
      <p:pic>
        <p:nvPicPr>
          <p:cNvPr id="81" name="Google Shape;81;p15"/>
          <p:cNvPicPr preferRelativeResize="0"/>
          <p:nvPr/>
        </p:nvPicPr>
        <p:blipFill>
          <a:blip r:embed="rId5">
            <a:alphaModFix/>
          </a:blip>
          <a:stretch>
            <a:fillRect/>
          </a:stretch>
        </p:blipFill>
        <p:spPr>
          <a:xfrm>
            <a:off x="7084175" y="0"/>
            <a:ext cx="2059825" cy="3029150"/>
          </a:xfrm>
          <a:prstGeom prst="rect">
            <a:avLst/>
          </a:prstGeom>
          <a:noFill/>
          <a:ln>
            <a:noFill/>
          </a:ln>
        </p:spPr>
      </p:pic>
      <p:sp>
        <p:nvSpPr>
          <p:cNvPr id="82" name="Google Shape;82;p15"/>
          <p:cNvSpPr/>
          <p:nvPr/>
        </p:nvSpPr>
        <p:spPr>
          <a:xfrm>
            <a:off x="3711075" y="3135950"/>
            <a:ext cx="5415300" cy="199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nvSpPr>
        <p:spPr>
          <a:xfrm>
            <a:off x="3920775" y="3135950"/>
            <a:ext cx="4995900" cy="2364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i="1" lang="en" sz="1200">
                <a:solidFill>
                  <a:schemeClr val="accent2"/>
                </a:solidFill>
                <a:latin typeface="Roboto"/>
                <a:ea typeface="Roboto"/>
                <a:cs typeface="Roboto"/>
                <a:sym typeface="Roboto"/>
              </a:rPr>
              <a:t>We are unique:</a:t>
            </a:r>
            <a:r>
              <a:rPr lang="en" sz="1200">
                <a:solidFill>
                  <a:schemeClr val="accent2"/>
                </a:solidFill>
                <a:latin typeface="Roboto"/>
                <a:ea typeface="Roboto"/>
                <a:cs typeface="Roboto"/>
                <a:sym typeface="Roboto"/>
              </a:rPr>
              <a:t> </a:t>
            </a:r>
            <a:endParaRPr sz="1200">
              <a:solidFill>
                <a:schemeClr val="accent2"/>
              </a:solidFill>
              <a:latin typeface="Roboto"/>
              <a:ea typeface="Roboto"/>
              <a:cs typeface="Roboto"/>
              <a:sym typeface="Roboto"/>
            </a:endParaRPr>
          </a:p>
          <a:p>
            <a:pPr indent="0" lvl="0" marL="0" rtl="0" algn="l">
              <a:lnSpc>
                <a:spcPct val="115000"/>
              </a:lnSpc>
              <a:spcBef>
                <a:spcPts val="1200"/>
              </a:spcBef>
              <a:spcAft>
                <a:spcPts val="0"/>
              </a:spcAft>
              <a:buNone/>
            </a:pPr>
            <a:r>
              <a:rPr lang="en" sz="1200">
                <a:solidFill>
                  <a:schemeClr val="accent2"/>
                </a:solidFill>
                <a:latin typeface="Roboto"/>
                <a:ea typeface="Roboto"/>
                <a:cs typeface="Roboto"/>
                <a:sym typeface="Roboto"/>
              </a:rPr>
              <a:t>We are focused on the </a:t>
            </a:r>
            <a:r>
              <a:rPr b="1" i="1" lang="en" sz="1200">
                <a:solidFill>
                  <a:schemeClr val="accent3"/>
                </a:solidFill>
                <a:latin typeface="Roboto"/>
                <a:ea typeface="Roboto"/>
                <a:cs typeface="Roboto"/>
                <a:sym typeface="Roboto"/>
              </a:rPr>
              <a:t>guilt</a:t>
            </a:r>
            <a:r>
              <a:rPr lang="en" sz="1200">
                <a:solidFill>
                  <a:schemeClr val="accent2"/>
                </a:solidFill>
                <a:latin typeface="Roboto"/>
                <a:ea typeface="Roboto"/>
                <a:cs typeface="Roboto"/>
                <a:sym typeface="Roboto"/>
              </a:rPr>
              <a:t> aspect of asking trusted friends for help. My Nabes misses our goal by offering spaces where the individual asking for help needs to private message people individually (as seen above). There are </a:t>
            </a:r>
            <a:r>
              <a:rPr b="1" i="1" lang="en" sz="1200">
                <a:solidFill>
                  <a:schemeClr val="accent3"/>
                </a:solidFill>
                <a:latin typeface="Roboto"/>
                <a:ea typeface="Roboto"/>
                <a:cs typeface="Roboto"/>
                <a:sym typeface="Roboto"/>
              </a:rPr>
              <a:t>unique needs</a:t>
            </a:r>
            <a:r>
              <a:rPr lang="en" sz="1200">
                <a:solidFill>
                  <a:schemeClr val="accent2"/>
                </a:solidFill>
                <a:latin typeface="Roboto"/>
                <a:ea typeface="Roboto"/>
                <a:cs typeface="Roboto"/>
                <a:sym typeface="Roboto"/>
              </a:rPr>
              <a:t> that people living with disabilities have—needing to ask trusted friends for help because their situations can be sensitive, feeling like a burden for always asking the same people, etc.—that My Nabes does not address, but Safety Net does.</a:t>
            </a:r>
            <a:endParaRPr sz="1200">
              <a:solidFill>
                <a:schemeClr val="accent2"/>
              </a:solidFill>
              <a:latin typeface="Roboto"/>
              <a:ea typeface="Roboto"/>
              <a:cs typeface="Roboto"/>
              <a:sym typeface="Roboto"/>
            </a:endParaRPr>
          </a:p>
          <a:p>
            <a:pPr indent="0" lvl="0" marL="0" rtl="0" algn="l">
              <a:lnSpc>
                <a:spcPct val="115000"/>
              </a:lnSpc>
              <a:spcBef>
                <a:spcPts val="1200"/>
              </a:spcBef>
              <a:spcAft>
                <a:spcPts val="1200"/>
              </a:spcAft>
              <a:buNone/>
            </a:pPr>
            <a:r>
              <a:t/>
            </a:r>
            <a:endParaRPr sz="1300">
              <a:solidFill>
                <a:schemeClr val="accen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Tasks</a:t>
            </a:r>
            <a:endParaRPr b="1">
              <a:latin typeface="Raleway"/>
              <a:ea typeface="Raleway"/>
              <a:cs typeface="Raleway"/>
              <a:sym typeface="Raleway"/>
            </a:endParaRPr>
          </a:p>
        </p:txBody>
      </p:sp>
      <p:sp>
        <p:nvSpPr>
          <p:cNvPr id="89" name="Google Shape;89;p16"/>
          <p:cNvSpPr txBox="1"/>
          <p:nvPr/>
        </p:nvSpPr>
        <p:spPr>
          <a:xfrm>
            <a:off x="5566350" y="2808450"/>
            <a:ext cx="3460500" cy="240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accent1"/>
                </a:solidFill>
                <a:latin typeface="Roboto"/>
                <a:ea typeface="Roboto"/>
                <a:cs typeface="Roboto"/>
                <a:sym typeface="Roboto"/>
              </a:rPr>
              <a:t>Complex: Finding a community for users without a strong local community or people to reach out to</a:t>
            </a:r>
            <a:endParaRPr sz="1600">
              <a:solidFill>
                <a:schemeClr val="accent1"/>
              </a:solidFill>
              <a:latin typeface="Roboto"/>
              <a:ea typeface="Roboto"/>
              <a:cs typeface="Roboto"/>
              <a:sym typeface="Roboto"/>
            </a:endParaRPr>
          </a:p>
          <a:p>
            <a:pPr indent="0" lvl="0" marL="0" rtl="0" algn="ctr">
              <a:spcBef>
                <a:spcPts val="0"/>
              </a:spcBef>
              <a:spcAft>
                <a:spcPts val="0"/>
              </a:spcAft>
              <a:buNone/>
            </a:pPr>
            <a:r>
              <a:t/>
            </a:r>
            <a:endParaRPr sz="1600">
              <a:solidFill>
                <a:schemeClr val="accent1"/>
              </a:solidFill>
              <a:latin typeface="Roboto"/>
              <a:ea typeface="Roboto"/>
              <a:cs typeface="Roboto"/>
              <a:sym typeface="Roboto"/>
            </a:endParaRPr>
          </a:p>
          <a:p>
            <a:pPr indent="0" lvl="0" marL="0" rtl="0" algn="ctr">
              <a:spcBef>
                <a:spcPts val="0"/>
              </a:spcBef>
              <a:spcAft>
                <a:spcPts val="0"/>
              </a:spcAft>
              <a:buNone/>
            </a:pPr>
            <a:r>
              <a:rPr lang="en" sz="1600">
                <a:solidFill>
                  <a:schemeClr val="accent1"/>
                </a:solidFill>
                <a:latin typeface="Roboto"/>
                <a:ea typeface="Roboto"/>
                <a:cs typeface="Roboto"/>
                <a:sym typeface="Roboto"/>
              </a:rPr>
              <a:t>Complex: Caretakers for users </a:t>
            </a:r>
            <a:r>
              <a:rPr lang="en" sz="1600">
                <a:solidFill>
                  <a:schemeClr val="accent1"/>
                </a:solidFill>
                <a:latin typeface="Roboto"/>
                <a:ea typeface="Roboto"/>
                <a:cs typeface="Roboto"/>
                <a:sym typeface="Roboto"/>
              </a:rPr>
              <a:t>with</a:t>
            </a:r>
            <a:r>
              <a:rPr lang="en" sz="1600">
                <a:solidFill>
                  <a:schemeClr val="accent1"/>
                </a:solidFill>
                <a:latin typeface="Roboto"/>
                <a:ea typeface="Roboto"/>
                <a:cs typeface="Roboto"/>
                <a:sym typeface="Roboto"/>
              </a:rPr>
              <a:t> more specialized needs being able to create needs for that user and send them out to the user’s community</a:t>
            </a:r>
            <a:endParaRPr sz="1600">
              <a:solidFill>
                <a:schemeClr val="accent1"/>
              </a:solidFill>
              <a:latin typeface="Roboto"/>
              <a:ea typeface="Roboto"/>
              <a:cs typeface="Roboto"/>
              <a:sym typeface="Roboto"/>
            </a:endParaRPr>
          </a:p>
        </p:txBody>
      </p:sp>
      <p:pic>
        <p:nvPicPr>
          <p:cNvPr id="90" name="Google Shape;90;p16"/>
          <p:cNvPicPr preferRelativeResize="0"/>
          <p:nvPr/>
        </p:nvPicPr>
        <p:blipFill>
          <a:blip r:embed="rId3">
            <a:alphaModFix/>
          </a:blip>
          <a:stretch>
            <a:fillRect/>
          </a:stretch>
        </p:blipFill>
        <p:spPr>
          <a:xfrm>
            <a:off x="815450" y="1410900"/>
            <a:ext cx="1156200" cy="1165500"/>
          </a:xfrm>
          <a:prstGeom prst="ellipse">
            <a:avLst/>
          </a:prstGeom>
          <a:noFill/>
          <a:ln>
            <a:noFill/>
          </a:ln>
        </p:spPr>
      </p:pic>
      <p:sp>
        <p:nvSpPr>
          <p:cNvPr id="91" name="Google Shape;91;p16"/>
          <p:cNvSpPr txBox="1"/>
          <p:nvPr/>
        </p:nvSpPr>
        <p:spPr>
          <a:xfrm>
            <a:off x="267938" y="3547350"/>
            <a:ext cx="22512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accent1"/>
                </a:solidFill>
                <a:latin typeface="Roboto"/>
                <a:ea typeface="Roboto"/>
                <a:cs typeface="Roboto"/>
                <a:sym typeface="Roboto"/>
              </a:rPr>
              <a:t>Simple: sending a need out to the user’s community</a:t>
            </a:r>
            <a:endParaRPr>
              <a:latin typeface="Roboto"/>
              <a:ea typeface="Roboto"/>
              <a:cs typeface="Roboto"/>
              <a:sym typeface="Roboto"/>
            </a:endParaRPr>
          </a:p>
        </p:txBody>
      </p:sp>
      <p:sp>
        <p:nvSpPr>
          <p:cNvPr id="92" name="Google Shape;92;p16"/>
          <p:cNvSpPr txBox="1"/>
          <p:nvPr/>
        </p:nvSpPr>
        <p:spPr>
          <a:xfrm>
            <a:off x="2956575" y="3301050"/>
            <a:ext cx="24087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accent1"/>
                </a:solidFill>
                <a:latin typeface="Roboto"/>
                <a:ea typeface="Roboto"/>
                <a:cs typeface="Roboto"/>
                <a:sym typeface="Roboto"/>
              </a:rPr>
              <a:t>Moderate: community viewing the need, assessing if they can help, and accepting or denying</a:t>
            </a:r>
            <a:endParaRPr>
              <a:latin typeface="Roboto"/>
              <a:ea typeface="Roboto"/>
              <a:cs typeface="Roboto"/>
              <a:sym typeface="Roboto"/>
            </a:endParaRPr>
          </a:p>
        </p:txBody>
      </p:sp>
      <p:pic>
        <p:nvPicPr>
          <p:cNvPr id="93" name="Google Shape;93;p16"/>
          <p:cNvPicPr preferRelativeResize="0"/>
          <p:nvPr/>
        </p:nvPicPr>
        <p:blipFill>
          <a:blip r:embed="rId4">
            <a:alphaModFix/>
          </a:blip>
          <a:stretch>
            <a:fillRect/>
          </a:stretch>
        </p:blipFill>
        <p:spPr>
          <a:xfrm>
            <a:off x="3656950" y="1415550"/>
            <a:ext cx="1156200" cy="1156200"/>
          </a:xfrm>
          <a:prstGeom prst="ellipse">
            <a:avLst/>
          </a:prstGeom>
          <a:noFill/>
          <a:ln>
            <a:noFill/>
          </a:ln>
        </p:spPr>
      </p:pic>
      <p:pic>
        <p:nvPicPr>
          <p:cNvPr id="94" name="Google Shape;94;p16"/>
          <p:cNvPicPr preferRelativeResize="0"/>
          <p:nvPr/>
        </p:nvPicPr>
        <p:blipFill>
          <a:blip r:embed="rId5">
            <a:alphaModFix/>
          </a:blip>
          <a:stretch>
            <a:fillRect/>
          </a:stretch>
        </p:blipFill>
        <p:spPr>
          <a:xfrm>
            <a:off x="6718500" y="1415550"/>
            <a:ext cx="1156200" cy="11562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idx="4294967295" type="title"/>
          </p:nvPr>
        </p:nvSpPr>
        <p:spPr>
          <a:xfrm>
            <a:off x="311700" y="240600"/>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Values in Design</a:t>
            </a:r>
            <a:endParaRPr b="1">
              <a:latin typeface="Raleway"/>
              <a:ea typeface="Raleway"/>
              <a:cs typeface="Raleway"/>
              <a:sym typeface="Raleway"/>
            </a:endParaRPr>
          </a:p>
        </p:txBody>
      </p:sp>
      <p:sp>
        <p:nvSpPr>
          <p:cNvPr id="100" name="Google Shape;100;p17"/>
          <p:cNvSpPr txBox="1"/>
          <p:nvPr/>
        </p:nvSpPr>
        <p:spPr>
          <a:xfrm>
            <a:off x="397975" y="864300"/>
            <a:ext cx="82419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The four main values embedded in this project are </a:t>
            </a:r>
            <a:r>
              <a:rPr b="1" lang="en">
                <a:latin typeface="Roboto"/>
                <a:ea typeface="Roboto"/>
                <a:cs typeface="Roboto"/>
                <a:sym typeface="Roboto"/>
              </a:rPr>
              <a:t>Safety</a:t>
            </a:r>
            <a:r>
              <a:rPr lang="en">
                <a:latin typeface="Roboto"/>
                <a:ea typeface="Roboto"/>
                <a:cs typeface="Roboto"/>
                <a:sym typeface="Roboto"/>
              </a:rPr>
              <a:t>, </a:t>
            </a:r>
            <a:r>
              <a:rPr b="1" lang="en">
                <a:latin typeface="Roboto"/>
                <a:ea typeface="Roboto"/>
                <a:cs typeface="Roboto"/>
                <a:sym typeface="Roboto"/>
              </a:rPr>
              <a:t>Security</a:t>
            </a:r>
            <a:r>
              <a:rPr lang="en">
                <a:latin typeface="Roboto"/>
                <a:ea typeface="Roboto"/>
                <a:cs typeface="Roboto"/>
                <a:sym typeface="Roboto"/>
              </a:rPr>
              <a:t>, </a:t>
            </a:r>
            <a:r>
              <a:rPr b="1" lang="en">
                <a:latin typeface="Roboto"/>
                <a:ea typeface="Roboto"/>
                <a:cs typeface="Roboto"/>
                <a:sym typeface="Roboto"/>
              </a:rPr>
              <a:t>Ease of Mind</a:t>
            </a:r>
            <a:r>
              <a:rPr lang="en">
                <a:latin typeface="Roboto"/>
                <a:ea typeface="Roboto"/>
                <a:cs typeface="Roboto"/>
                <a:sym typeface="Roboto"/>
              </a:rPr>
              <a:t>, and </a:t>
            </a:r>
            <a:r>
              <a:rPr b="1" lang="en">
                <a:latin typeface="Roboto"/>
                <a:ea typeface="Roboto"/>
                <a:cs typeface="Roboto"/>
                <a:sym typeface="Roboto"/>
              </a:rPr>
              <a:t>Community Building</a:t>
            </a:r>
            <a:r>
              <a:rPr lang="en">
                <a:latin typeface="Roboto"/>
                <a:ea typeface="Roboto"/>
                <a:cs typeface="Roboto"/>
                <a:sym typeface="Roboto"/>
              </a:rPr>
              <a:t>. In order for us to be able to properly integrate these values in our app, we are going to provide a safe and secure method for our end users to ask for the help they need, directly from their immediately community (if they have one), to keep our users as safe as possible. For end users without a close community, we will put them in contact with local organizations to be able to still get the help they need. To us, providing our end users with </a:t>
            </a:r>
            <a:r>
              <a:rPr b="1" lang="en">
                <a:latin typeface="Roboto"/>
                <a:ea typeface="Roboto"/>
                <a:cs typeface="Roboto"/>
                <a:sym typeface="Roboto"/>
              </a:rPr>
              <a:t>Ease of Mind</a:t>
            </a:r>
            <a:r>
              <a:rPr lang="en">
                <a:latin typeface="Roboto"/>
                <a:ea typeface="Roboto"/>
                <a:cs typeface="Roboto"/>
                <a:sym typeface="Roboto"/>
              </a:rPr>
              <a:t> is giving them the ability to reach out for assistance when they need to, without feeling burdened by the guilt that often </a:t>
            </a:r>
            <a:r>
              <a:rPr lang="en">
                <a:latin typeface="Roboto"/>
                <a:ea typeface="Roboto"/>
                <a:cs typeface="Roboto"/>
                <a:sym typeface="Roboto"/>
              </a:rPr>
              <a:t>accompanies making frequent requests of your close community. Our network feature will largely contribute to our core value of </a:t>
            </a:r>
            <a:r>
              <a:rPr b="1" lang="en">
                <a:latin typeface="Roboto"/>
                <a:ea typeface="Roboto"/>
                <a:cs typeface="Roboto"/>
                <a:sym typeface="Roboto"/>
              </a:rPr>
              <a:t>Community Building</a:t>
            </a:r>
            <a:r>
              <a:rPr lang="en">
                <a:latin typeface="Roboto"/>
                <a:ea typeface="Roboto"/>
                <a:cs typeface="Roboto"/>
                <a:sym typeface="Roboto"/>
              </a:rPr>
              <a:t>, as community members collaborate to fulfill help requests, they will also enrich their local community, providing stronger bonds for everyone involved.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The only conflict in values that has presented itself to us at the moment is trying to balance building a robust community for our end-users, while also ensuring that they are safe and secure. Having users self-select their network allows us to build community among our users without risking their safety, but there is some factor, however small, of unavoidable risk for the users without a local community to be matched. We can mitigate this risk by thoroughly background checking any organization onboarded on the platform, to ensure that all of our users have the same safe and secure experience.</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idx="4294967295"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Storyboard 1</a:t>
            </a:r>
            <a:endParaRPr b="1">
              <a:latin typeface="Raleway"/>
              <a:ea typeface="Raleway"/>
              <a:cs typeface="Raleway"/>
              <a:sym typeface="Raleway"/>
            </a:endParaRPr>
          </a:p>
        </p:txBody>
      </p:sp>
      <p:pic>
        <p:nvPicPr>
          <p:cNvPr id="106" name="Google Shape;106;p18"/>
          <p:cNvPicPr preferRelativeResize="0"/>
          <p:nvPr/>
        </p:nvPicPr>
        <p:blipFill>
          <a:blip r:embed="rId3">
            <a:alphaModFix/>
          </a:blip>
          <a:stretch>
            <a:fillRect/>
          </a:stretch>
        </p:blipFill>
        <p:spPr>
          <a:xfrm>
            <a:off x="2936925" y="481325"/>
            <a:ext cx="5574451" cy="418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9"/>
          <p:cNvPicPr preferRelativeResize="0"/>
          <p:nvPr/>
        </p:nvPicPr>
        <p:blipFill>
          <a:blip r:embed="rId3">
            <a:alphaModFix/>
          </a:blip>
          <a:stretch>
            <a:fillRect/>
          </a:stretch>
        </p:blipFill>
        <p:spPr>
          <a:xfrm>
            <a:off x="2807423" y="381650"/>
            <a:ext cx="3285149" cy="4380224"/>
          </a:xfrm>
          <a:prstGeom prst="rect">
            <a:avLst/>
          </a:prstGeom>
          <a:noFill/>
          <a:ln>
            <a:noFill/>
          </a:ln>
        </p:spPr>
      </p:pic>
      <p:sp>
        <p:nvSpPr>
          <p:cNvPr id="112" name="Google Shape;112;p19"/>
          <p:cNvSpPr txBox="1"/>
          <p:nvPr>
            <p:ph idx="4294967295"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Storyboard 2</a:t>
            </a:r>
            <a:endParaRPr b="1">
              <a:latin typeface="Raleway"/>
              <a:ea typeface="Raleway"/>
              <a:cs typeface="Raleway"/>
              <a:sym typeface="Raleway"/>
            </a:endParaRPr>
          </a:p>
        </p:txBody>
      </p:sp>
      <p:pic>
        <p:nvPicPr>
          <p:cNvPr id="113" name="Google Shape;113;p19"/>
          <p:cNvPicPr preferRelativeResize="0"/>
          <p:nvPr/>
        </p:nvPicPr>
        <p:blipFill>
          <a:blip r:embed="rId4">
            <a:alphaModFix/>
          </a:blip>
          <a:stretch>
            <a:fillRect/>
          </a:stretch>
        </p:blipFill>
        <p:spPr>
          <a:xfrm>
            <a:off x="6059325" y="381650"/>
            <a:ext cx="2970450" cy="3960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0"/>
          <p:cNvPicPr preferRelativeResize="0"/>
          <p:nvPr/>
        </p:nvPicPr>
        <p:blipFill>
          <a:blip r:embed="rId3">
            <a:alphaModFix/>
          </a:blip>
          <a:stretch>
            <a:fillRect/>
          </a:stretch>
        </p:blipFill>
        <p:spPr>
          <a:xfrm>
            <a:off x="2582788" y="152400"/>
            <a:ext cx="6348273" cy="4838698"/>
          </a:xfrm>
          <a:prstGeom prst="rect">
            <a:avLst/>
          </a:prstGeom>
          <a:noFill/>
          <a:ln>
            <a:noFill/>
          </a:ln>
        </p:spPr>
      </p:pic>
      <p:sp>
        <p:nvSpPr>
          <p:cNvPr id="119" name="Google Shape;119;p20"/>
          <p:cNvSpPr txBox="1"/>
          <p:nvPr/>
        </p:nvSpPr>
        <p:spPr>
          <a:xfrm>
            <a:off x="136325" y="2516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accent1"/>
                </a:solidFill>
                <a:latin typeface="Raleway"/>
                <a:ea typeface="Raleway"/>
                <a:cs typeface="Raleway"/>
                <a:sym typeface="Raleway"/>
              </a:rPr>
              <a:t>Storyboard 3</a:t>
            </a:r>
            <a:endParaRPr b="1" sz="2800">
              <a:solidFill>
                <a:schemeClr val="accent1"/>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1"/>
          <p:cNvPicPr preferRelativeResize="0"/>
          <p:nvPr/>
        </p:nvPicPr>
        <p:blipFill>
          <a:blip r:embed="rId3">
            <a:alphaModFix/>
          </a:blip>
          <a:stretch>
            <a:fillRect/>
          </a:stretch>
        </p:blipFill>
        <p:spPr>
          <a:xfrm>
            <a:off x="4221625" y="118288"/>
            <a:ext cx="2950899" cy="4906926"/>
          </a:xfrm>
          <a:prstGeom prst="rect">
            <a:avLst/>
          </a:prstGeom>
          <a:noFill/>
          <a:ln>
            <a:noFill/>
          </a:ln>
        </p:spPr>
      </p:pic>
      <p:sp>
        <p:nvSpPr>
          <p:cNvPr id="125" name="Google Shape;125;p21"/>
          <p:cNvSpPr txBox="1"/>
          <p:nvPr>
            <p:ph idx="4294967295"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latin typeface="Raleway"/>
                <a:ea typeface="Raleway"/>
                <a:cs typeface="Raleway"/>
                <a:sym typeface="Raleway"/>
              </a:rPr>
              <a:t>Storyboard 4</a:t>
            </a:r>
            <a:endParaRPr b="1">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